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59" r:id="rId9"/>
    <p:sldId id="260" r:id="rId10"/>
    <p:sldId id="286" r:id="rId11"/>
    <p:sldId id="261" r:id="rId12"/>
    <p:sldId id="284" r:id="rId13"/>
    <p:sldId id="280" r:id="rId14"/>
    <p:sldId id="272" r:id="rId15"/>
    <p:sldId id="274" r:id="rId16"/>
    <p:sldId id="273" r:id="rId17"/>
    <p:sldId id="262" r:id="rId18"/>
    <p:sldId id="271" r:id="rId19"/>
    <p:sldId id="279" r:id="rId20"/>
    <p:sldId id="263" r:id="rId21"/>
    <p:sldId id="264" r:id="rId22"/>
    <p:sldId id="265" r:id="rId23"/>
    <p:sldId id="285" r:id="rId24"/>
    <p:sldId id="281" r:id="rId25"/>
    <p:sldId id="266" r:id="rId26"/>
    <p:sldId id="269" r:id="rId27"/>
    <p:sldId id="282" r:id="rId28"/>
    <p:sldId id="283" r:id="rId29"/>
    <p:sldId id="270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FE9C8"/>
    <a:srgbClr val="AC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5625" autoAdjust="0"/>
  </p:normalViewPr>
  <p:slideViewPr>
    <p:cSldViewPr snapToGrid="0" showGuides="1">
      <p:cViewPr varScale="1">
        <p:scale>
          <a:sx n="92" d="100"/>
          <a:sy n="92" d="100"/>
        </p:scale>
        <p:origin x="339" y="5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2C881-8827-4099-BE77-32A518C388B1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82123-4C7B-45DA-85FC-062ABFAB17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10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小组分工：</a:t>
            </a:r>
            <a:r>
              <a:rPr lang="en-US" altLang="zh-CN" dirty="0"/>
              <a:t>PPT</a:t>
            </a:r>
            <a:r>
              <a:rPr lang="zh-CN" altLang="en-US" dirty="0"/>
              <a:t>制作：宋亦寒、宋柏安；汇报演讲：</a:t>
            </a:r>
            <a:r>
              <a:rPr lang="zh-CN" altLang="en-US" sz="1200" b="0" i="0" u="none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黄嘉麟、刘思哲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82123-4C7B-45DA-85FC-062ABFAB177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63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 descr="97175e9d-2d57-41cb-a9d8-8139a46f6a6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 descr="63a38d0b-652e-412e-8f0e-10a683ac1010"/>
            <p:cNvPicPr/>
            <p:nvPr/>
          </p:nvPicPr>
          <p:blipFill rotWithShape="1">
            <a:blip r:embed="rId2"/>
            <a:srcRect b="2773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矩形 6" descr="d7ae9a76-e171-4cf5-b59f-8b2076a7e8cb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 descr="d05be554-f949-4c11-8f7a-2f71308e35fa"/>
          <p:cNvSpPr>
            <a:spLocks noGrp="1"/>
          </p:cNvSpPr>
          <p:nvPr>
            <p:ph type="ctrTitle" hasCustomPrompt="1"/>
          </p:nvPr>
        </p:nvSpPr>
        <p:spPr>
          <a:xfrm>
            <a:off x="1561405" y="1154582"/>
            <a:ext cx="9069191" cy="2192836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副标题 2" descr="b961bd60-1d28-48db-bc6f-fd52774b0f54"/>
          <p:cNvSpPr>
            <a:spLocks noGrp="1"/>
          </p:cNvSpPr>
          <p:nvPr>
            <p:ph type="subTitle" idx="1" hasCustomPrompt="1"/>
          </p:nvPr>
        </p:nvSpPr>
        <p:spPr>
          <a:xfrm>
            <a:off x="660400" y="3510583"/>
            <a:ext cx="10858500" cy="114007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文本占位符 3" descr="4d97f85e-cafd-4034-b03d-ceec07a182f8"/>
          <p:cNvSpPr>
            <a:spLocks noGrp="1"/>
          </p:cNvSpPr>
          <p:nvPr>
            <p:ph type="body" sz="quarter" idx="13" hasCustomPrompt="1"/>
          </p:nvPr>
        </p:nvSpPr>
        <p:spPr>
          <a:xfrm>
            <a:off x="3614615" y="4813824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" name="文本占位符 4" descr="c223bde0-5ac1-439d-971a-6f077e4ea529"/>
          <p:cNvSpPr>
            <a:spLocks noGrp="1"/>
          </p:cNvSpPr>
          <p:nvPr>
            <p:ph type="body" sz="quarter" idx="14" hasCustomPrompt="1"/>
          </p:nvPr>
        </p:nvSpPr>
        <p:spPr>
          <a:xfrm>
            <a:off x="7107536" y="4813824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  <p:pic>
        <p:nvPicPr>
          <p:cNvPr id="8" name="图片 7" descr="242ab436-a01c-4b55-b5fd-a30e991ede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258" y="5767949"/>
            <a:ext cx="6296818" cy="1097328"/>
          </a:xfrm>
          <a:prstGeom prst="rect">
            <a:avLst/>
          </a:prstGeom>
        </p:spPr>
      </p:pic>
      <p:pic>
        <p:nvPicPr>
          <p:cNvPr id="9" name="图片 8" descr="873ea459-e8d2-4c62-b043-9245b28cca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35821" y="5767949"/>
            <a:ext cx="6296818" cy="1097328"/>
          </a:xfrm>
          <a:prstGeom prst="rect">
            <a:avLst/>
          </a:prstGeom>
        </p:spPr>
      </p:pic>
      <p:pic>
        <p:nvPicPr>
          <p:cNvPr id="10" name="图片 9" descr="2e60ea61-748e-41c2-be7a-31feb8122bae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00000">
            <a:off x="10251672" y="397563"/>
            <a:ext cx="2152015" cy="1529080"/>
          </a:xfrm>
          <a:prstGeom prst="rect">
            <a:avLst/>
          </a:prstGeom>
          <a:noFill/>
        </p:spPr>
      </p:pic>
      <p:pic>
        <p:nvPicPr>
          <p:cNvPr id="11" name="图片 10" descr="a3318444-3340-45da-9a1d-4e43125e69c0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825"/>
          <a:stretch>
            <a:fillRect/>
          </a:stretch>
        </p:blipFill>
        <p:spPr>
          <a:xfrm rot="21405378" flipH="1">
            <a:off x="141288" y="347661"/>
            <a:ext cx="1038225" cy="13620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0d338afa-7b4b-4594-9be6-5f872d69d19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 descr="a5121fc3-1204-4b78-81b0-ddca8d223335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 descr="e37f7bd8-a27b-4989-afbd-bc6d349e51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1ac04b97-e6c4-4868-bea1-7e9a2bb49a4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ffe2d600-55c7-4ae1-8e63-b149cd882ab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 descr="889e0db6-e790-4ec6-a853-6126bb69cec9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任意多边形: 形状 6" descr="1bf7fce5-dfc6-4dfb-8174-48cf1cdbbaea"/>
          <p:cNvSpPr/>
          <p:nvPr/>
        </p:nvSpPr>
        <p:spPr>
          <a:xfrm>
            <a:off x="3687746" y="506"/>
            <a:ext cx="8502752" cy="6857494"/>
          </a:xfrm>
          <a:custGeom>
            <a:avLst/>
            <a:gdLst>
              <a:gd name="connsiteX0" fmla="*/ 0 w 8410977"/>
              <a:gd name="connsiteY0" fmla="*/ 0 h 6857494"/>
              <a:gd name="connsiteX1" fmla="*/ 8410977 w 8410977"/>
              <a:gd name="connsiteY1" fmla="*/ 0 h 6857494"/>
              <a:gd name="connsiteX2" fmla="*/ 8410977 w 8410977"/>
              <a:gd name="connsiteY2" fmla="*/ 6857494 h 6857494"/>
              <a:gd name="connsiteX3" fmla="*/ 0 w 8410977"/>
              <a:gd name="connsiteY3" fmla="*/ 6857494 h 685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0977" h="6857494">
                <a:moveTo>
                  <a:pt x="0" y="0"/>
                </a:moveTo>
                <a:lnTo>
                  <a:pt x="8410977" y="0"/>
                </a:lnTo>
                <a:lnTo>
                  <a:pt x="8410977" y="6857494"/>
                </a:lnTo>
                <a:lnTo>
                  <a:pt x="0" y="6857494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b9515784-a4e9-4a8a-a45e-7cbd9beff9c1"/>
          <p:cNvPicPr>
            <a:picLocks noChangeAspect="1"/>
          </p:cNvPicPr>
          <p:nvPr/>
        </p:nvPicPr>
        <p:blipFill>
          <a:blip r:embed="rId2">
            <a:lum bright="36000"/>
          </a:blip>
          <a:srcRect b="1212"/>
          <a:stretch>
            <a:fillRect/>
          </a:stretch>
        </p:blipFill>
        <p:spPr>
          <a:xfrm>
            <a:off x="8033523" y="4161740"/>
            <a:ext cx="4109402" cy="2696261"/>
          </a:xfrm>
          <a:custGeom>
            <a:avLst/>
            <a:gdLst>
              <a:gd name="connsiteX0" fmla="*/ 0 w 4625198"/>
              <a:gd name="connsiteY0" fmla="*/ 0 h 3034685"/>
              <a:gd name="connsiteX1" fmla="*/ 4625198 w 4625198"/>
              <a:gd name="connsiteY1" fmla="*/ 0 h 3034685"/>
              <a:gd name="connsiteX2" fmla="*/ 4625198 w 4625198"/>
              <a:gd name="connsiteY2" fmla="*/ 3034685 h 3034685"/>
              <a:gd name="connsiteX3" fmla="*/ 0 w 4625198"/>
              <a:gd name="connsiteY3" fmla="*/ 3034685 h 303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5198" h="3034685">
                <a:moveTo>
                  <a:pt x="0" y="0"/>
                </a:moveTo>
                <a:lnTo>
                  <a:pt x="4625198" y="0"/>
                </a:lnTo>
                <a:lnTo>
                  <a:pt x="4625198" y="3034685"/>
                </a:lnTo>
                <a:lnTo>
                  <a:pt x="0" y="3034685"/>
                </a:lnTo>
                <a:close/>
              </a:path>
            </a:pathLst>
          </a:custGeom>
        </p:spPr>
      </p:pic>
      <p:pic>
        <p:nvPicPr>
          <p:cNvPr id="10" name="图片 9" descr="dadc71d9-76b6-4ab9-a5ea-c448931a66db"/>
          <p:cNvPicPr>
            <a:picLocks noChangeAspect="1"/>
          </p:cNvPicPr>
          <p:nvPr/>
        </p:nvPicPr>
        <p:blipFill>
          <a:blip r:embed="rId2">
            <a:lum bright="36000"/>
          </a:blip>
          <a:srcRect l="66025"/>
          <a:stretch>
            <a:fillRect/>
          </a:stretch>
        </p:blipFill>
        <p:spPr>
          <a:xfrm flipH="1">
            <a:off x="11159234" y="1071473"/>
            <a:ext cx="1032766" cy="2019300"/>
          </a:xfrm>
          <a:custGeom>
            <a:avLst/>
            <a:gdLst>
              <a:gd name="connsiteX0" fmla="*/ 1032766 w 1032766"/>
              <a:gd name="connsiteY0" fmla="*/ 0 h 2019300"/>
              <a:gd name="connsiteX1" fmla="*/ 0 w 1032766"/>
              <a:gd name="connsiteY1" fmla="*/ 0 h 2019300"/>
              <a:gd name="connsiteX2" fmla="*/ 0 w 1032766"/>
              <a:gd name="connsiteY2" fmla="*/ 2019300 h 2019300"/>
              <a:gd name="connsiteX3" fmla="*/ 1032766 w 1032766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766" h="2019300">
                <a:moveTo>
                  <a:pt x="1032766" y="0"/>
                </a:moveTo>
                <a:lnTo>
                  <a:pt x="0" y="0"/>
                </a:lnTo>
                <a:lnTo>
                  <a:pt x="0" y="2019300"/>
                </a:lnTo>
                <a:lnTo>
                  <a:pt x="1032766" y="2019300"/>
                </a:lnTo>
                <a:close/>
              </a:path>
            </a:pathLst>
          </a:custGeom>
        </p:spPr>
      </p:pic>
      <p:sp>
        <p:nvSpPr>
          <p:cNvPr id="2" name="标题 1" descr="c5be7415-779e-44cf-8c74-9e1521ec54a2"/>
          <p:cNvSpPr>
            <a:spLocks noGrp="1"/>
          </p:cNvSpPr>
          <p:nvPr>
            <p:ph type="title" hasCustomPrompt="1"/>
          </p:nvPr>
        </p:nvSpPr>
        <p:spPr>
          <a:xfrm>
            <a:off x="1101212" y="1500187"/>
            <a:ext cx="2395749" cy="3130807"/>
          </a:xfrm>
        </p:spPr>
        <p:txBody>
          <a:bodyPr anchor="t">
            <a:noAutofit/>
          </a:bodyPr>
          <a:lstStyle>
            <a:lvl1pPr algn="ctr">
              <a:defRPr sz="8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" name="内容占位符 2" descr="5ac8ae97-d4f7-4eeb-8993-c3d092bcaec2"/>
          <p:cNvSpPr>
            <a:spLocks noGrp="1"/>
          </p:cNvSpPr>
          <p:nvPr>
            <p:ph sz="quarter" idx="1" hasCustomPrompt="1"/>
          </p:nvPr>
        </p:nvSpPr>
        <p:spPr>
          <a:xfrm>
            <a:off x="3949001" y="1500188"/>
            <a:ext cx="6340511" cy="4187179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>
                <a:solidFill>
                  <a:schemeClr val="accent2"/>
                </a:solidFill>
              </a:defRPr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>
                <a:solidFill>
                  <a:schemeClr val="accent2"/>
                </a:solidFill>
              </a:defRPr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 descr="41c8fcb1-4ba7-40f9-98a3-e40305c647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 descr="ff7dfa05-e349-433a-8bec-354c9e944a1d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2ecec04b-80e4-435d-96f7-3fb1feedec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任意多边形: 形状 7" descr="bc7c0613-1a02-4179-be44-2221d4e794c7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4981ebce-e2b9-4c5c-a5fa-8fd7fa81222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0497"/>
              <a:gd name="connsiteY0" fmla="*/ 0 h 6857494"/>
              <a:gd name="connsiteX1" fmla="*/ 12190497 w 12190497"/>
              <a:gd name="connsiteY1" fmla="*/ 0 h 6857494"/>
              <a:gd name="connsiteX2" fmla="*/ 12190497 w 12190497"/>
              <a:gd name="connsiteY2" fmla="*/ 6857494 h 6857494"/>
              <a:gd name="connsiteX3" fmla="*/ 0 w 12190497"/>
              <a:gd name="connsiteY3" fmla="*/ 6857494 h 685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497" h="6857494">
                <a:moveTo>
                  <a:pt x="0" y="0"/>
                </a:moveTo>
                <a:lnTo>
                  <a:pt x="12190497" y="0"/>
                </a:lnTo>
                <a:lnTo>
                  <a:pt x="12190497" y="6857494"/>
                </a:lnTo>
                <a:lnTo>
                  <a:pt x="0" y="6857494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8" name="组合 7" descr="1f8a5e0b-ff66-45ef-9803-52589b9d2f71"/>
          <p:cNvGrpSpPr/>
          <p:nvPr/>
        </p:nvGrpSpPr>
        <p:grpSpPr>
          <a:xfrm>
            <a:off x="-38258" y="5767949"/>
            <a:ext cx="12270897" cy="1097328"/>
            <a:chOff x="-38258" y="5767949"/>
            <a:chExt cx="12270897" cy="1097328"/>
          </a:xfrm>
        </p:grpSpPr>
        <p:pic>
          <p:nvPicPr>
            <p:cNvPr id="9" name="图片 8" descr="006899c4-d25d-4472-bdfc-c01d321f989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258" y="5767949"/>
              <a:ext cx="6296818" cy="1097328"/>
            </a:xfrm>
            <a:prstGeom prst="rect">
              <a:avLst/>
            </a:prstGeom>
          </p:spPr>
        </p:pic>
        <p:pic>
          <p:nvPicPr>
            <p:cNvPr id="10" name="图片 9" descr="2ed3be78-7071-4d04-8929-f59bc89aa25b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935821" y="5767949"/>
              <a:ext cx="6296818" cy="1097328"/>
            </a:xfrm>
            <a:prstGeom prst="rect">
              <a:avLst/>
            </a:prstGeom>
          </p:spPr>
        </p:pic>
      </p:grpSp>
      <p:cxnSp>
        <p:nvCxnSpPr>
          <p:cNvPr id="11" name="直接连接符 10" descr="cbb4f38c-1cf3-4f2f-99bf-495c9cd58c13"/>
          <p:cNvCxnSpPr/>
          <p:nvPr/>
        </p:nvCxnSpPr>
        <p:spPr>
          <a:xfrm flipH="1">
            <a:off x="20025" y="0"/>
            <a:ext cx="1588746" cy="34869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 descr="29a9ff44-9446-481f-9968-efd174f9839a"/>
          <p:cNvCxnSpPr/>
          <p:nvPr/>
        </p:nvCxnSpPr>
        <p:spPr>
          <a:xfrm flipH="1">
            <a:off x="10444839" y="3304652"/>
            <a:ext cx="1727136" cy="37040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 descr="a8ee75a8-0038-4b8f-9ea0-98428e1843d1"/>
          <p:cNvSpPr>
            <a:spLocks noGrp="1"/>
          </p:cNvSpPr>
          <p:nvPr>
            <p:ph type="title" hasCustomPrompt="1"/>
          </p:nvPr>
        </p:nvSpPr>
        <p:spPr>
          <a:xfrm>
            <a:off x="2495550" y="1130300"/>
            <a:ext cx="7200900" cy="2356695"/>
          </a:xfrm>
        </p:spPr>
        <p:txBody>
          <a:bodyPr anchor="ctr" anchorCtr="0">
            <a:noAutofit/>
          </a:bodyPr>
          <a:lstStyle>
            <a:lvl1pPr algn="ctr">
              <a:defRPr sz="66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 descr="86d64d99-f5f3-4317-86af-baee063ba01d"/>
          <p:cNvSpPr>
            <a:spLocks noGrp="1"/>
          </p:cNvSpPr>
          <p:nvPr>
            <p:ph type="body" idx="1" hasCustomPrompt="1"/>
          </p:nvPr>
        </p:nvSpPr>
        <p:spPr>
          <a:xfrm>
            <a:off x="3378200" y="3679313"/>
            <a:ext cx="5435600" cy="11286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日期占位符 3" descr="2672d316-3b1e-4853-8c20-6817fb790b8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b47fae7e-e2f0-42c8-94c6-55baa1a2b5ad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bc6959fc-581b-45f8-a3b4-224858e758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 descr="3f025593-0c7b-45ad-8bfc-d1f17318bfe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ca46aef2-2fd9-4be7-a5a0-dc08b9ecd8f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20d9094d-05d5-4247-9600-cf9917c7f5ed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 descr="d6f73fed-767b-4ebf-8917-5aef6ba532d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a5cd2788-2845-4290-aa50-ddffc28e569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56973f26-6b5c-4dc2-a205-8338735dde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1884f21e-ceb9-4ef3-9b83-aa476fdd4fc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 descr="407e4358-ce90-49a2-925c-e0dfe4fff63a"/>
            <p:cNvPicPr/>
            <p:nvPr/>
          </p:nvPicPr>
          <p:blipFill rotWithShape="1">
            <a:blip r:embed="rId2"/>
            <a:srcRect b="2773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矩形 4" descr="93caa5d6-aa58-43c3-8836-6ec7a8e5975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8" name="图片 7" descr="1ac6167e-0a6a-481a-aa6f-a8c7221d6a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258" y="5767949"/>
            <a:ext cx="6296818" cy="1097328"/>
          </a:xfrm>
          <a:prstGeom prst="rect">
            <a:avLst/>
          </a:prstGeom>
        </p:spPr>
      </p:pic>
      <p:pic>
        <p:nvPicPr>
          <p:cNvPr id="9" name="图片 8" descr="69bbfe59-d906-42bc-8c0c-398afe2409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35821" y="5767949"/>
            <a:ext cx="6296818" cy="1097328"/>
          </a:xfrm>
          <a:prstGeom prst="rect">
            <a:avLst/>
          </a:prstGeom>
        </p:spPr>
      </p:pic>
      <p:pic>
        <p:nvPicPr>
          <p:cNvPr id="10" name="图片 9" descr="02f3d7b0-6796-40a3-9a62-bc92a169f389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00000">
            <a:off x="9449519" y="397563"/>
            <a:ext cx="2152015" cy="1529080"/>
          </a:xfrm>
          <a:prstGeom prst="rect">
            <a:avLst/>
          </a:prstGeom>
          <a:noFill/>
        </p:spPr>
      </p:pic>
      <p:pic>
        <p:nvPicPr>
          <p:cNvPr id="11" name="图片 10" descr="4c7a8d5b-6f1e-4487-83b3-8df8add60ed1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825"/>
          <a:stretch>
            <a:fillRect/>
          </a:stretch>
        </p:blipFill>
        <p:spPr>
          <a:xfrm rot="21405378" flipH="1">
            <a:off x="868686" y="347662"/>
            <a:ext cx="1038225" cy="1362075"/>
          </a:xfrm>
          <a:prstGeom prst="rect">
            <a:avLst/>
          </a:prstGeom>
        </p:spPr>
      </p:pic>
      <p:sp>
        <p:nvSpPr>
          <p:cNvPr id="2" name="标题 1" descr="405bc614-8979-482b-a6cf-3b9f3a0ace8b"/>
          <p:cNvSpPr>
            <a:spLocks noGrp="1"/>
          </p:cNvSpPr>
          <p:nvPr>
            <p:ph type="title" hasCustomPrompt="1"/>
          </p:nvPr>
        </p:nvSpPr>
        <p:spPr>
          <a:xfrm>
            <a:off x="660400" y="2054942"/>
            <a:ext cx="10858500" cy="2263058"/>
          </a:xfrm>
        </p:spPr>
        <p:txBody>
          <a:bodyPr anchor="ctr">
            <a:noAutofit/>
          </a:bodyPr>
          <a:lstStyle>
            <a:lvl1pPr>
              <a:defRPr sz="66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文本占位符 5" descr="f1bc797b-4a79-49de-a6ed-6a0ac9062c84"/>
          <p:cNvSpPr>
            <a:spLocks noGrp="1"/>
          </p:cNvSpPr>
          <p:nvPr>
            <p:ph type="body" sz="quarter" idx="13" hasCustomPrompt="1"/>
          </p:nvPr>
        </p:nvSpPr>
        <p:spPr>
          <a:xfrm>
            <a:off x="7107536" y="4562616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文本占位符 6" descr="9af9a25c-b663-4233-8459-7907f5f477db"/>
          <p:cNvSpPr>
            <a:spLocks noGrp="1"/>
          </p:cNvSpPr>
          <p:nvPr>
            <p:ph type="body" sz="quarter" idx="14" hasCustomPrompt="1"/>
          </p:nvPr>
        </p:nvSpPr>
        <p:spPr>
          <a:xfrm>
            <a:off x="3614615" y="4562616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9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3156718" y="0"/>
            <a:ext cx="5878564" cy="1405890"/>
          </a:xfrm>
          <a:custGeom>
            <a:avLst/>
            <a:gdLst>
              <a:gd name="connsiteX0" fmla="*/ 0 w 5146040"/>
              <a:gd name="connsiteY0" fmla="*/ 0 h 1405890"/>
              <a:gd name="connsiteX1" fmla="*/ 5146040 w 5146040"/>
              <a:gd name="connsiteY1" fmla="*/ 0 h 1405890"/>
              <a:gd name="connsiteX2" fmla="*/ 5146040 w 5146040"/>
              <a:gd name="connsiteY2" fmla="*/ 1405890 h 1405890"/>
              <a:gd name="connsiteX3" fmla="*/ 0 w 5146040"/>
              <a:gd name="connsiteY3" fmla="*/ 1405890 h 140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6040" h="1405890">
                <a:moveTo>
                  <a:pt x="0" y="0"/>
                </a:moveTo>
                <a:lnTo>
                  <a:pt x="5146040" y="0"/>
                </a:lnTo>
                <a:lnTo>
                  <a:pt x="5146040" y="1405890"/>
                </a:lnTo>
                <a:lnTo>
                  <a:pt x="0" y="140589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94088" y="128587"/>
            <a:ext cx="5603824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534476"/>
            <a:ext cx="10858500" cy="4599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rcRect t="4334" r="8266"/>
          <a:stretch>
            <a:fillRect/>
          </a:stretch>
        </p:blipFill>
        <p:spPr>
          <a:xfrm flipH="1">
            <a:off x="0" y="0"/>
            <a:ext cx="1902723" cy="1317523"/>
          </a:xfrm>
          <a:custGeom>
            <a:avLst/>
            <a:gdLst>
              <a:gd name="connsiteX0" fmla="*/ 1902723 w 1902723"/>
              <a:gd name="connsiteY0" fmla="*/ 0 h 1317523"/>
              <a:gd name="connsiteX1" fmla="*/ 0 w 1902723"/>
              <a:gd name="connsiteY1" fmla="*/ 0 h 1317523"/>
              <a:gd name="connsiteX2" fmla="*/ 0 w 1902723"/>
              <a:gd name="connsiteY2" fmla="*/ 1317523 h 1317523"/>
              <a:gd name="connsiteX3" fmla="*/ 1902723 w 1902723"/>
              <a:gd name="connsiteY3" fmla="*/ 1317523 h 131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2723" h="1317523">
                <a:moveTo>
                  <a:pt x="1902723" y="0"/>
                </a:moveTo>
                <a:lnTo>
                  <a:pt x="0" y="0"/>
                </a:lnTo>
                <a:lnTo>
                  <a:pt x="0" y="1317523"/>
                </a:lnTo>
                <a:lnTo>
                  <a:pt x="1902723" y="1317523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rcRect t="4334"/>
          <a:stretch>
            <a:fillRect/>
          </a:stretch>
        </p:blipFill>
        <p:spPr>
          <a:xfrm>
            <a:off x="9984740" y="0"/>
            <a:ext cx="2074173" cy="1317523"/>
          </a:xfrm>
          <a:custGeom>
            <a:avLst/>
            <a:gdLst>
              <a:gd name="connsiteX0" fmla="*/ 0 w 2074173"/>
              <a:gd name="connsiteY0" fmla="*/ 0 h 1317523"/>
              <a:gd name="connsiteX1" fmla="*/ 2074173 w 2074173"/>
              <a:gd name="connsiteY1" fmla="*/ 0 h 1317523"/>
              <a:gd name="connsiteX2" fmla="*/ 2074173 w 2074173"/>
              <a:gd name="connsiteY2" fmla="*/ 1317523 h 1317523"/>
              <a:gd name="connsiteX3" fmla="*/ 0 w 2074173"/>
              <a:gd name="connsiteY3" fmla="*/ 1317523 h 131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173" h="1317523">
                <a:moveTo>
                  <a:pt x="0" y="0"/>
                </a:moveTo>
                <a:lnTo>
                  <a:pt x="2074173" y="0"/>
                </a:lnTo>
                <a:lnTo>
                  <a:pt x="2074173" y="1317523"/>
                </a:lnTo>
                <a:lnTo>
                  <a:pt x="0" y="1317523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d05be554-f949-4c11-8f7a-2f71308e35fa"/>
          <p:cNvSpPr>
            <a:spLocks noGrp="1"/>
          </p:cNvSpPr>
          <p:nvPr>
            <p:ph type="ctrTitle" hasCustomPrompt="1"/>
          </p:nvPr>
        </p:nvSpPr>
        <p:spPr>
          <a:xfrm>
            <a:off x="1638032" y="1367525"/>
            <a:ext cx="9069191" cy="2192836"/>
          </a:xfrm>
        </p:spPr>
        <p:txBody>
          <a:bodyPr anchorCtr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6600" b="1" i="0" u="none" dirty="0" err="1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祖国</a:t>
            </a:r>
            <a:r>
              <a:rPr lang="zh-CN" altLang="en-US" sz="6600" b="1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必将</a:t>
            </a:r>
            <a:r>
              <a:rPr lang="en-US" sz="6600" b="1" i="0" u="none" dirty="0" err="1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完全统一</a:t>
            </a:r>
            <a:br>
              <a:rPr lang="en-US" dirty="0">
                <a:solidFill>
                  <a:srgbClr val="FFE9C8"/>
                </a:solidFill>
                <a:ea typeface="思源黑体 CN Bold"/>
              </a:rPr>
            </a:br>
            <a:r>
              <a:rPr lang="en-US" altLang="zh-CN" sz="2800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800" b="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为什么说祖国完全统一一定要实现，也一定能够实现”</a:t>
            </a:r>
            <a:endParaRPr lang="en-US" sz="6600" b="1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 descr="4d97f85e-cafd-4034-b03d-ceec07a182f8"/>
          <p:cNvSpPr>
            <a:spLocks noGrp="1"/>
          </p:cNvSpPr>
          <p:nvPr>
            <p:ph type="body" sz="quarter" idx="13" hasCustomPrompt="1"/>
          </p:nvPr>
        </p:nvSpPr>
        <p:spPr>
          <a:xfrm>
            <a:off x="2826327" y="5272861"/>
            <a:ext cx="6619009" cy="435227"/>
          </a:xfrm>
          <a:noFill/>
        </p:spPr>
        <p:txBody>
          <a:bodyPr anchorCtr="0">
            <a:noAutofit/>
          </a:bodyPr>
          <a:lstStyle/>
          <a:p>
            <a:pPr algn="ctr">
              <a:lnSpc>
                <a:spcPct val="96000"/>
              </a:lnSpc>
              <a:spcBef>
                <a:spcPts val="1000"/>
              </a:spcBef>
            </a:pPr>
            <a:r>
              <a:rPr lang="zh-CN" altLang="en-US" sz="2400" b="0" i="0" u="none" dirty="0">
                <a:solidFill>
                  <a:srgbClr val="FFFF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宋亦寒  宋柏安  黄嘉麟  刘思哲  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2025.12.29</a:t>
            </a:r>
            <a:endParaRPr lang="en-US" sz="2400" b="0" i="0" u="none" dirty="0">
              <a:solidFill>
                <a:srgbClr val="FFFF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0E392-CE38-CBC0-88F5-FE4DDD32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974" y="128587"/>
            <a:ext cx="5603824" cy="90011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斩杀线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”?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 descr="社交网络的手机截图上有男人和女人&#10;&#10;AI 生成的内容可能不正确。">
            <a:extLst>
              <a:ext uri="{FF2B5EF4-FFF2-40B4-BE49-F238E27FC236}">
                <a16:creationId xmlns:a16="http://schemas.microsoft.com/office/drawing/2014/main" id="{B6684FD9-DA02-A586-E337-B0C24549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09"/>
            <a:ext cx="5285220" cy="6534582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6E0633D7-E024-7A82-FF40-9783EDB4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322" y="1888799"/>
            <a:ext cx="3936797" cy="6725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120129-CD27-AEE9-C573-194EBE52B6CE}"/>
              </a:ext>
            </a:extLst>
          </p:cNvPr>
          <p:cNvSpPr txBox="1"/>
          <p:nvPr/>
        </p:nvSpPr>
        <p:spPr>
          <a:xfrm>
            <a:off x="9512878" y="2459820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美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新闻周刊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 descr="文本, 信件&#10;&#10;AI 生成的内容可能不正确。">
            <a:extLst>
              <a:ext uri="{FF2B5EF4-FFF2-40B4-BE49-F238E27FC236}">
                <a16:creationId xmlns:a16="http://schemas.microsoft.com/office/drawing/2014/main" id="{BE07F6E7-4017-CDB6-8CA4-1461F1D9F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220" y="3132380"/>
            <a:ext cx="7053048" cy="28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1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8ee75a8-0038-4b8f-9ea0-98428e1843d1"/>
          <p:cNvSpPr>
            <a:spLocks noGrp="1"/>
          </p:cNvSpPr>
          <p:nvPr>
            <p:ph type="title" hasCustomPrompt="1"/>
          </p:nvPr>
        </p:nvSpPr>
        <p:spPr>
          <a:xfrm>
            <a:off x="2495550" y="1629063"/>
            <a:ext cx="7200900" cy="2356695"/>
          </a:xfrm>
        </p:spPr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6600" b="1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相应</a:t>
            </a:r>
            <a:r>
              <a:rPr lang="en-US" sz="6600" b="1" i="0" u="none" dirty="0" err="1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立场</a:t>
            </a:r>
            <a:endParaRPr lang="en-US" sz="6600" b="1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占位符 2" descr="86d64d99-f5f3-4317-86af-baee063ba01d"/>
          <p:cNvSpPr>
            <a:spLocks noGrp="1"/>
          </p:cNvSpPr>
          <p:nvPr>
            <p:ph type="body" idx="1" hasCustomPrompt="1"/>
          </p:nvPr>
        </p:nvSpPr>
        <p:spPr>
          <a:xfrm>
            <a:off x="2753013" y="3918304"/>
            <a:ext cx="6993659" cy="1128661"/>
          </a:xfrm>
        </p:spPr>
        <p:txBody>
          <a:bodyPr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zh-CN" altLang="en-US" sz="2400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外交部动态</a:t>
            </a:r>
            <a:r>
              <a:rPr lang="en-US" altLang="zh-CN" sz="2400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路透社动态</a:t>
            </a:r>
            <a:r>
              <a:rPr lang="en-US" altLang="zh-CN" sz="2400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卫报动态</a:t>
            </a:r>
            <a:r>
              <a:rPr lang="en-US" altLang="zh-CN" sz="2400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日本</a:t>
            </a:r>
            <a:r>
              <a:rPr lang="en-US" altLang="zh-CN" sz="2400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韩国</a:t>
            </a:r>
            <a:r>
              <a:rPr lang="en-US" altLang="zh-CN" sz="2400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/…</a:t>
            </a:r>
            <a:endParaRPr lang="en-US" sz="2400" b="0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3E21A-BA87-1594-801E-87843B91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中共二十大</a:t>
            </a:r>
          </a:p>
        </p:txBody>
      </p:sp>
      <p:pic>
        <p:nvPicPr>
          <p:cNvPr id="3074" name="Picture 2" descr="学习原声·聆听金句｜论坚持“一国两制”和推进祖国统一-新华网">
            <a:extLst>
              <a:ext uri="{FF2B5EF4-FFF2-40B4-BE49-F238E27FC236}">
                <a16:creationId xmlns:a16="http://schemas.microsoft.com/office/drawing/2014/main" id="{F275B8E1-5ED4-E433-F1E8-F85C4F84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90" y="1439141"/>
            <a:ext cx="3612994" cy="541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28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早些时间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…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0" y="1632671"/>
            <a:ext cx="6527614" cy="50967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11" y="3429000"/>
            <a:ext cx="6601199" cy="24014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7" y="0"/>
            <a:ext cx="8858935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685"/>
            <a:ext cx="12192000" cy="6128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7" y="0"/>
            <a:ext cx="883040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0259"/>
            <a:ext cx="12192000" cy="2537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3" y="0"/>
            <a:ext cx="9272073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8934"/>
            <a:ext cx="12192000" cy="2500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我国的一贯立场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5" y="1524516"/>
            <a:ext cx="5465575" cy="526360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114" y="2209800"/>
            <a:ext cx="7748245" cy="397840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" y="4655926"/>
            <a:ext cx="10769600" cy="1355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57084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6173"/>
            <a:ext cx="6609080" cy="44685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0" y="1494077"/>
            <a:ext cx="8285370" cy="5065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6" y="0"/>
            <a:ext cx="10609118" cy="33145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97" y="3314564"/>
            <a:ext cx="10281805" cy="32142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>
          <a:xfrm>
            <a:off x="3294088" y="235651"/>
            <a:ext cx="5603824" cy="900112"/>
          </a:xfrm>
        </p:spPr>
        <p:txBody>
          <a:bodyPr anchorCtr="0"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4400" b="1" i="0" u="none" dirty="0" err="1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  <a:endParaRPr lang="en-US" sz="4400" b="1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A156FD-FED9-534F-1085-BEA65541EEC2}"/>
              </a:ext>
            </a:extLst>
          </p:cNvPr>
          <p:cNvSpPr txBox="1"/>
          <p:nvPr/>
        </p:nvSpPr>
        <p:spPr>
          <a:xfrm>
            <a:off x="950768" y="1771650"/>
            <a:ext cx="6582641" cy="435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2F2F2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  </a:t>
            </a:r>
            <a:r>
              <a:rPr lang="en-US" altLang="zh-CN" sz="3600" b="1" dirty="0" err="1">
                <a:solidFill>
                  <a:srgbClr val="2F2F2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统一底气来源</a:t>
            </a:r>
            <a:endParaRPr lang="en-US" altLang="zh-CN" sz="3600" b="1" dirty="0">
              <a:solidFill>
                <a:srgbClr val="2F2F2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2F2F2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  </a:t>
            </a:r>
            <a:r>
              <a:rPr lang="zh-CN" altLang="en-US" sz="3600" b="1" dirty="0">
                <a:solidFill>
                  <a:srgbClr val="2F2F2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相应立场</a:t>
            </a:r>
            <a:endParaRPr lang="en-US" altLang="zh-CN" sz="3600" b="1" dirty="0">
              <a:solidFill>
                <a:srgbClr val="2F2F2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2F2F2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  </a:t>
            </a:r>
            <a:r>
              <a:rPr lang="zh-CN" altLang="en-US" sz="3600" b="1" dirty="0">
                <a:solidFill>
                  <a:srgbClr val="2F2F2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我国对统一所做出的努力</a:t>
            </a: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2F2F2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  </a:t>
            </a:r>
            <a:r>
              <a:rPr lang="zh-CN" altLang="en-US" sz="3600" b="1" dirty="0">
                <a:solidFill>
                  <a:srgbClr val="2F2F2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对我们而言</a:t>
            </a:r>
            <a:endParaRPr lang="en-US" altLang="zh-CN" sz="3600" b="1" dirty="0">
              <a:solidFill>
                <a:srgbClr val="2F2F2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8ee75a8-0038-4b8f-9ea0-98428e1843d1"/>
          <p:cNvSpPr>
            <a:spLocks noGrp="1"/>
          </p:cNvSpPr>
          <p:nvPr>
            <p:ph type="title" hasCustomPrompt="1"/>
          </p:nvPr>
        </p:nvSpPr>
        <p:spPr>
          <a:xfrm>
            <a:off x="1558637" y="1738254"/>
            <a:ext cx="9492095" cy="2356695"/>
          </a:xfrm>
        </p:spPr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6600" b="1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我国对统一所做出的努力</a:t>
            </a:r>
          </a:p>
        </p:txBody>
      </p:sp>
      <p:sp>
        <p:nvSpPr>
          <p:cNvPr id="3" name="文本占位符 2" descr="86d64d99-f5f3-4317-86af-baee063ba01d"/>
          <p:cNvSpPr>
            <a:spLocks noGrp="1"/>
          </p:cNvSpPr>
          <p:nvPr>
            <p:ph type="body" idx="1" hasCustomPrompt="1"/>
          </p:nvPr>
        </p:nvSpPr>
        <p:spPr>
          <a:xfrm>
            <a:off x="3441411" y="4136513"/>
            <a:ext cx="5435600" cy="1128661"/>
          </a:xfrm>
        </p:spPr>
        <p:txBody>
          <a:bodyPr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zh-CN" altLang="en-US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两岸人民几代人的共同努力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>
          <a:xfrm>
            <a:off x="3429168" y="164956"/>
            <a:ext cx="5603824" cy="900112"/>
          </a:xfrm>
        </p:spPr>
        <p:txBody>
          <a:bodyPr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3600" b="1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和平统一理念的提出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1639" y="1411870"/>
            <a:ext cx="11828721" cy="4154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1955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月，周恩来总理在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万隆会议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上代表中国政府首次公开提出：“中国人民解放台湾有两种可能的方式，即战争的方式和和平的方式，中国人民愿意在可能的条件下，争取用和平的方式解放台湾。”这一表态标志着中国共产党对台政策的重大调整。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      1956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年以后，中国进入了全面建设社会主义时期，需要一个和平安定的环境。当年元月，毛泽东在最高国务会议上讲：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只要现在爱国，国内国外一切可以团结的人都团结起来，不咎既往。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”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后又多次说：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国共已经合作了两次，我们还准备进行第三次合作。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”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1960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年代，周恩来将和平统一政策概括为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“一纲四目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（一纲：台湾必须统一于中国；四目：除外交必须统一于中央外，台湾军政大权、人事安排等悉委于蒋介石；台湾的社会改革可以从缓；互约不派特务，不做破坏对方团结之举）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，成为后来“和平统一、一国两制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”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方针的重要思想基础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  <a:p>
            <a:endParaRPr lang="zh-CN" alt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>
          <a:xfrm>
            <a:off x="3294088" y="216910"/>
            <a:ext cx="5603824" cy="900112"/>
          </a:xfrm>
        </p:spPr>
        <p:txBody>
          <a:bodyPr anchorCtr="0"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两岸对和平统一的奔走</a:t>
            </a:r>
            <a:br>
              <a:rPr lang="zh-CN" altLang="en-US" sz="2800" b="1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sz="1780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（尽量说一点初中历史书上没有的）</a:t>
            </a:r>
            <a:endParaRPr lang="zh-CN" altLang="en-US" sz="1780" b="1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204" y="1452418"/>
            <a:ext cx="11897591" cy="5339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1975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年春节前后，蒋介石秘密召见国民党元老陈立夫，委托其通过香港的秘密渠道向中共中央发出邀请，希望邀请毛泽东访问台湾，共同商讨和平统一事宜。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毛泽东收到邀请后十分高兴，但由于当时他和周恩来都重病在身，无法亲自赴台，于是决定派邓小平代表自己前往台湾访问，并指示要借此契机尽快实现两岸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"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三通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"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（通邮、通航、通商）。</a:t>
            </a:r>
          </a:p>
          <a:p>
            <a:pPr>
              <a:lnSpc>
                <a:spcPct val="120000"/>
              </a:lnSpc>
            </a:pP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为了配合这次秘密沟通，陈立夫在香港《新闻天地》杂志发表题为《假如我是毛泽东》的文章，公开呼吁毛泽东或周恩来到台湾访问，与蒋介石重开谈判之路，以造福国家和人民。</a:t>
            </a:r>
          </a:p>
          <a:p>
            <a:pPr>
              <a:lnSpc>
                <a:spcPct val="120000"/>
              </a:lnSpc>
            </a:pP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遗憾的是，就在邓小平准备启程前夕，蒋介石于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1975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日因病在台北去世，这次两岸高层秘密接触就此中断，成为历史的一大遗憾。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1979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年元旦，全国人大常委会发表《告台湾同胞书》，郑重宣布了争取和平统一祖国的大政方针，提出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"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三通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"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（通邮、通航、通商）和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"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四流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"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（经济、科学、文化、体育交流）的主张。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1981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9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30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日，叶剑英委员长发表谈话，进一步阐明关于台湾回归祖国、实现和平统一的方针政策（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"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叶九条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"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），提出国家统一后台湾可作为特别行政区，享有高度自治权。</a:t>
            </a:r>
          </a:p>
          <a:p>
            <a:pPr>
              <a:lnSpc>
                <a:spcPct val="120000"/>
              </a:lnSpc>
            </a:pP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此后，两岸民间关系逐渐恢复，并在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2008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年实现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三通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，两岸经贸联系不断深化。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87627-07C7-771A-B6B1-01BC8529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两岸“三通”</a:t>
            </a:r>
          </a:p>
        </p:txBody>
      </p:sp>
      <p:pic>
        <p:nvPicPr>
          <p:cNvPr id="4098" name="Picture 2" descr="海峡两岸大三通正式启动(组图)_新闻中心_新浪网">
            <a:extLst>
              <a:ext uri="{FF2B5EF4-FFF2-40B4-BE49-F238E27FC236}">
                <a16:creationId xmlns:a16="http://schemas.microsoft.com/office/drawing/2014/main" id="{55F37422-7525-5A95-F2B8-01BFFB662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33" y="1478107"/>
            <a:ext cx="47625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两岸“三通”正式启动纪实(组图)-搜狐新闻">
            <a:extLst>
              <a:ext uri="{FF2B5EF4-FFF2-40B4-BE49-F238E27FC236}">
                <a16:creationId xmlns:a16="http://schemas.microsoft.com/office/drawing/2014/main" id="{75C11746-CD6F-AEC1-4ACF-B9FEAB050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96" y="3561484"/>
            <a:ext cx="6593802" cy="309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抢鲜：《两岸“三通”十周年》纪念邮票正式图稿_通商">
            <a:extLst>
              <a:ext uri="{FF2B5EF4-FFF2-40B4-BE49-F238E27FC236}">
                <a16:creationId xmlns:a16="http://schemas.microsoft.com/office/drawing/2014/main" id="{1CC2D3E2-FED3-BFC8-B795-6FE63D1B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796" y="1672936"/>
            <a:ext cx="3456028" cy="463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5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4087" y="22182"/>
            <a:ext cx="5603824" cy="90011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“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和平统一、一国两制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”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方针的实践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0502" y="1496599"/>
            <a:ext cx="11950995" cy="5339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“一国两制”方针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的成功实践是和平统一理念的重要成就。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1997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年香港回归和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1999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年澳门回归，标志着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一国两制”构想从理论走向实践，为台湾问题的解决提供了成功范例。香港、澳门回归后保持长期繁荣稳定，充分证明“一国两制”具有强大生命力。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两岸“三通”全面实现。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2008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12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15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日，两岸实现全面直接双向“三通” （通邮、通航、通商），这是两岸关系发展史上的重要里程碑。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17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年来，两岸“三通”促进了两岸人流、物流、资金流，极大便利了两岸民众往来，为增进两岸同胞的共同利益发挥了重要作用。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经贸合作成果丰硕。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2024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年两岸贸易总额达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2929.71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亿美元，同比增长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9.4%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2012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年至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2022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年，台商投资大陆项目从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8.8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万个增至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12.97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万个，实际使用台资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720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亿美元，先后有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65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家台资企业在大陆资本市场上市融资。大陆长期是台湾最大出口市场、最大贸易顺差来源地和最大岛外投资目的地。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人员往来规模持续扩大。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2024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年两岸人员往来达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440.5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万人次，同比增长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53.8%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，其中台湾同胞来大陆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402.3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万人次，同比增长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54.3%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1988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年至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2018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年，两岸人员往来总计达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1.34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亿人次，其中台湾同胞来大陆总计达</a:t>
            </a:r>
            <a:r>
              <a:rPr lang="en-US" altLang="zh-CN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1.04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亿人次。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8ee75a8-0038-4b8f-9ea0-98428e1843d1"/>
          <p:cNvSpPr>
            <a:spLocks noGrp="1"/>
          </p:cNvSpPr>
          <p:nvPr>
            <p:ph type="title" hasCustomPrompt="1"/>
          </p:nvPr>
        </p:nvSpPr>
        <p:spPr>
          <a:xfrm>
            <a:off x="2495550" y="1499177"/>
            <a:ext cx="7200900" cy="2356695"/>
          </a:xfrm>
        </p:spPr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6600" b="1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对我们而言</a:t>
            </a:r>
            <a:endParaRPr lang="en-US" sz="6600" b="1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占位符 2" descr="86d64d99-f5f3-4317-86af-baee063ba01d"/>
          <p:cNvSpPr>
            <a:spLocks noGrp="1"/>
          </p:cNvSpPr>
          <p:nvPr>
            <p:ph type="body" idx="1" hasCustomPrompt="1"/>
          </p:nvPr>
        </p:nvSpPr>
        <p:spPr>
          <a:xfrm>
            <a:off x="3378200" y="3720876"/>
            <a:ext cx="5435600" cy="1128661"/>
          </a:xfrm>
        </p:spPr>
        <p:txBody>
          <a:bodyPr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2400" b="0" i="0" u="none" dirty="0" err="1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统一</a:t>
            </a:r>
            <a:r>
              <a:rPr lang="zh-CN" altLang="en-US" sz="2400" b="0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意味着什么？</a:t>
            </a:r>
            <a:endParaRPr lang="en-US" sz="2400" b="0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/>
        <p:txBody>
          <a:bodyPr anchorCtr="0"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3600" b="1" i="0" u="none" dirty="0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对我们而言</a:t>
            </a:r>
            <a:endParaRPr lang="en-US" sz="3600" b="1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600" y="1473200"/>
            <a:ext cx="11125200" cy="518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于我们而言，祖国统一不仅仅是地理版图的完整，更是国家治理体系与治理能力的现代化所必须达成的标志性成就，是中华民族伟大复兴进程的“临门一脚”。实现完全统一，将彻底消除长期的外部干涉隐患和内部对立风险，极大地释放国家发展的潜能，确保中国能够心无旁骛地投入到第二个百年奋斗目标的建设中去，为世界的和平与繁荣作出更大的贡献。因此，这不仅是历史必然，更是一个拥有坚定决心、强大实力和深厚民意基础的国家，对自身未来走向的自信宣告与必然实践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00ED2-DB96-35A4-79DF-1262AD1AA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我是大学生？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C5F77C-8068-F254-9A5E-DE9875D46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678" y="1753784"/>
            <a:ext cx="10234643" cy="45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对大学生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而言，</a:t>
            </a:r>
            <a:r>
              <a:rPr lang="zh-CN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机遇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得以增多、</a:t>
            </a:r>
            <a:r>
              <a:rPr lang="zh-CN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流动空间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得以</a:t>
            </a:r>
            <a:r>
              <a:rPr lang="zh-CN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扩大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两岸壁垒消失后，就业与实习市场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将</a:t>
            </a:r>
            <a:r>
              <a:rPr lang="zh-CN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显著扩大，高科技、金融、制造、文化等行业将形成更紧密的产业链，大学生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将</a:t>
            </a:r>
            <a:r>
              <a:rPr lang="zh-CN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面对更多岗位与跨区域发展的可能；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教育资源互通会让两岸高校的交流、联合培养与学历互认更加顺畅，学生在升学、科研上的选择增多；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出行与文化交流成本大幅降低，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从而</a:t>
            </a:r>
            <a:r>
              <a:rPr lang="zh-CN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学习、旅游与社会实践更加便利。</a:t>
            </a:r>
          </a:p>
        </p:txBody>
      </p:sp>
    </p:spTree>
    <p:extLst>
      <p:ext uri="{BB962C8B-B14F-4D97-AF65-F5344CB8AC3E}">
        <p14:creationId xmlns:p14="http://schemas.microsoft.com/office/powerpoint/2010/main" val="1354864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F4F6F-6446-7314-A8E0-62FE0C31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C31ABB-5C00-65C4-E41B-99D2D852A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96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405bc614-8979-482b-a6cf-3b9f3a0ace8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6600" b="1" i="0" u="none" dirty="0" err="1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谢谢观看</a:t>
            </a:r>
            <a:endParaRPr lang="en-US" sz="6600" b="1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8ee75a8-0038-4b8f-9ea0-98428e1843d1"/>
          <p:cNvSpPr>
            <a:spLocks noGrp="1"/>
          </p:cNvSpPr>
          <p:nvPr>
            <p:ph type="title" hasCustomPrompt="1"/>
          </p:nvPr>
        </p:nvSpPr>
        <p:spPr>
          <a:xfrm>
            <a:off x="2495550" y="1639454"/>
            <a:ext cx="7200900" cy="2356695"/>
          </a:xfrm>
        </p:spPr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6600" b="1" i="0" u="none" dirty="0" err="1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统一底气来源</a:t>
            </a:r>
            <a:endParaRPr lang="en-US" sz="6600" b="1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占位符 2" descr="86d64d99-f5f3-4317-86af-baee063ba01d"/>
          <p:cNvSpPr>
            <a:spLocks noGrp="1"/>
          </p:cNvSpPr>
          <p:nvPr>
            <p:ph type="body" idx="1" hasCustomPrompt="1"/>
          </p:nvPr>
        </p:nvSpPr>
        <p:spPr>
          <a:xfrm>
            <a:off x="3378200" y="3907913"/>
            <a:ext cx="5435600" cy="1128661"/>
          </a:xfrm>
        </p:spPr>
        <p:txBody>
          <a:bodyPr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2400" b="0" i="0" u="none" dirty="0" err="1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从多方面展现祖国统一底气</a:t>
            </a:r>
            <a:endParaRPr lang="en-US" sz="2400" b="0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课本怎么说？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254"/>
            <a:ext cx="12192000" cy="51681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11" y="628593"/>
            <a:ext cx="10155067" cy="8002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9" y="1479840"/>
            <a:ext cx="8151668" cy="1819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" y="3558170"/>
            <a:ext cx="6091093" cy="4042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" y="4373481"/>
            <a:ext cx="7523018" cy="7490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7" y="346336"/>
            <a:ext cx="8250382" cy="9281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9" y="1246448"/>
            <a:ext cx="7657159" cy="39801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85" y="5226628"/>
            <a:ext cx="7630173" cy="12320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51498"/>
            <a:ext cx="7449590" cy="8764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158235"/>
            <a:ext cx="9396499" cy="5851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3" y="1835436"/>
            <a:ext cx="10432473" cy="1179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历史使命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7832" y="1732635"/>
            <a:ext cx="11472530" cy="454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华民族自古以来就有着追求大一统的深厚历史文化基因，统一是国家的核心价值和民族精神的体现。中国五千多年的文明史中，虽然历经分合，但统一始终是历史的主流和大势所趋，每一次分裂时期都是短暂的，而最终的团聚与融合才是长久的常态。这种深深植根于民族记忆和文化认同中的“大一统”观念，决定了任何形式的分裂活动都注定无法获得长久的支持，也无法逆转历史发展的方向，因此，完成统一是中华民族历史进程中必须完成的使命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bcf881e-eb76-4383-8067-135c94a23009"/>
          <p:cNvSpPr>
            <a:spLocks noGrp="1"/>
          </p:cNvSpPr>
          <p:nvPr>
            <p:ph type="title" hasCustomPrompt="1"/>
          </p:nvPr>
        </p:nvSpPr>
        <p:spPr/>
        <p:txBody>
          <a:bodyPr anchorCtr="0"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600" b="1" i="0" u="none" dirty="0" err="1">
                <a:solidFill>
                  <a:srgbClr val="FFE9C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现实基础</a:t>
            </a:r>
            <a:endParaRPr lang="en-US" sz="3600" b="1" i="0" u="none" dirty="0">
              <a:solidFill>
                <a:srgbClr val="FFE9C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441250" y="1354521"/>
            <a:ext cx="12633250" cy="188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祖国完全统一一定能够实现的底气，来源于新时代中国不断增强的综合国力和国际影响力。经过几十年快速发展，中国已成为世界第二大经济体，在经济总量、科技创新能力和国防建设方面取得了历史性成就。这种整体实力的巨大飞跃，构成了解决台湾问题的最坚实物质基础和战略保障，足以应对一切外部干涉和“台独”分裂企图。     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2025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GDP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预测及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1980-2030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年总体趋势（含预测值），数据来源：国际货币基金组织）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45B760-9F54-2A04-6F1C-FE4E3924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5" y="3239011"/>
            <a:ext cx="11850909" cy="361366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AC3535"/>
      </a:accent1>
      <a:accent2>
        <a:srgbClr val="FFE9C8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F84D4D"/>
      </a:hlink>
      <a:folHlink>
        <a:srgbClr val="979797"/>
      </a:folHlink>
    </a:clrScheme>
    <a:fontScheme name="iSlide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66</TotalTime>
  <Words>1418</Words>
  <Application>Microsoft Office PowerPoint</Application>
  <PresentationFormat>宽屏</PresentationFormat>
  <Paragraphs>53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仿宋</vt:lpstr>
      <vt:lpstr>华文仿宋</vt:lpstr>
      <vt:lpstr>华文中宋</vt:lpstr>
      <vt:lpstr>思源黑体 CN Bold</vt:lpstr>
      <vt:lpstr>思源黑体 CN Regular</vt:lpstr>
      <vt:lpstr>Arial</vt:lpstr>
      <vt:lpstr>Designed by iSlide</vt:lpstr>
      <vt:lpstr>祖国必将完全统一 ——“为什么说祖国完全统一一定要实现，也一定能够实现”</vt:lpstr>
      <vt:lpstr>目录</vt:lpstr>
      <vt:lpstr>统一底气来源</vt:lpstr>
      <vt:lpstr>课本怎么说？</vt:lpstr>
      <vt:lpstr>PowerPoint 演示文稿</vt:lpstr>
      <vt:lpstr>PowerPoint 演示文稿</vt:lpstr>
      <vt:lpstr>PowerPoint 演示文稿</vt:lpstr>
      <vt:lpstr>历史使命</vt:lpstr>
      <vt:lpstr>现实基础</vt:lpstr>
      <vt:lpstr>“斩杀线”?</vt:lpstr>
      <vt:lpstr>相应立场</vt:lpstr>
      <vt:lpstr>中共二十大</vt:lpstr>
      <vt:lpstr>早些时间…</vt:lpstr>
      <vt:lpstr>PowerPoint 演示文稿</vt:lpstr>
      <vt:lpstr>PowerPoint 演示文稿</vt:lpstr>
      <vt:lpstr>PowerPoint 演示文稿</vt:lpstr>
      <vt:lpstr>我国的一贯立场</vt:lpstr>
      <vt:lpstr>PowerPoint 演示文稿</vt:lpstr>
      <vt:lpstr>PowerPoint 演示文稿</vt:lpstr>
      <vt:lpstr>我国对统一所做出的努力</vt:lpstr>
      <vt:lpstr>和平统一理念的提出</vt:lpstr>
      <vt:lpstr>两岸对和平统一的奔走 （尽量说一点初中历史书上没有的）</vt:lpstr>
      <vt:lpstr>两岸“三通”</vt:lpstr>
      <vt:lpstr>“和平统一、一国两制”方针的实践</vt:lpstr>
      <vt:lpstr>对我们而言</vt:lpstr>
      <vt:lpstr>对我们而言</vt:lpstr>
      <vt:lpstr>我是大学生？</vt:lpstr>
      <vt:lpstr>PowerPoint 演示文稿</vt:lpstr>
      <vt:lpstr>谢谢观看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iSlide</dc:creator>
  <cp:lastModifiedBy>亦寒 宋</cp:lastModifiedBy>
  <cp:revision>19</cp:revision>
  <cp:lastPrinted>2025-02-27T16:00:00Z</cp:lastPrinted>
  <dcterms:created xsi:type="dcterms:W3CDTF">2025-02-27T16:00:00Z</dcterms:created>
  <dcterms:modified xsi:type="dcterms:W3CDTF">2025-12-29T04:00:25Z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ff2d1671-0443-4773-ad1c-747807b11520</vt:lpwstr>
  </property>
  <property fmtid="{D5CDD505-2E9C-101B-9397-08002B2CF9AE}" pid="3" name="ICV">
    <vt:lpwstr>2757B233D80A4AEBB36CBAC895AB4066_12</vt:lpwstr>
  </property>
  <property fmtid="{D5CDD505-2E9C-101B-9397-08002B2CF9AE}" pid="4" name="KSOProductBuildVer">
    <vt:lpwstr>2052-12.1.0.23542</vt:lpwstr>
  </property>
</Properties>
</file>